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7" r:id="rId2"/>
    <p:sldId id="258" r:id="rId3"/>
    <p:sldId id="259" r:id="rId4"/>
    <p:sldId id="260" r:id="rId5"/>
    <p:sldId id="261" r:id="rId6"/>
    <p:sldId id="262"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ABB0CE9-C701-4131-9C9C-4A3A1A6BA0DB}"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9FAA20-761D-4E9A-AB50-DACBBA124B8B}" type="slidenum">
              <a:rPr lang="en-US" smtClean="0"/>
              <a:t>‹#›</a:t>
            </a:fld>
            <a:endParaRPr lang="en-US"/>
          </a:p>
        </p:txBody>
      </p:sp>
    </p:spTree>
    <p:extLst>
      <p:ext uri="{BB962C8B-B14F-4D97-AF65-F5344CB8AC3E}">
        <p14:creationId xmlns:p14="http://schemas.microsoft.com/office/powerpoint/2010/main" val="1525119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BB0CE9-C701-4131-9C9C-4A3A1A6BA0DB}"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9FAA20-761D-4E9A-AB50-DACBBA124B8B}" type="slidenum">
              <a:rPr lang="en-US" smtClean="0"/>
              <a:t>‹#›</a:t>
            </a:fld>
            <a:endParaRPr lang="en-US"/>
          </a:p>
        </p:txBody>
      </p:sp>
    </p:spTree>
    <p:extLst>
      <p:ext uri="{BB962C8B-B14F-4D97-AF65-F5344CB8AC3E}">
        <p14:creationId xmlns:p14="http://schemas.microsoft.com/office/powerpoint/2010/main" val="2929413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BB0CE9-C701-4131-9C9C-4A3A1A6BA0DB}"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9FAA20-761D-4E9A-AB50-DACBBA124B8B}"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73392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BB0CE9-C701-4131-9C9C-4A3A1A6BA0DB}"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9FAA20-761D-4E9A-AB50-DACBBA124B8B}" type="slidenum">
              <a:rPr lang="en-US" smtClean="0"/>
              <a:t>‹#›</a:t>
            </a:fld>
            <a:endParaRPr lang="en-US"/>
          </a:p>
        </p:txBody>
      </p:sp>
    </p:spTree>
    <p:extLst>
      <p:ext uri="{BB962C8B-B14F-4D97-AF65-F5344CB8AC3E}">
        <p14:creationId xmlns:p14="http://schemas.microsoft.com/office/powerpoint/2010/main" val="3752440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BB0CE9-C701-4131-9C9C-4A3A1A6BA0DB}"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9FAA20-761D-4E9A-AB50-DACBBA124B8B}"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06452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BB0CE9-C701-4131-9C9C-4A3A1A6BA0DB}"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9FAA20-761D-4E9A-AB50-DACBBA124B8B}" type="slidenum">
              <a:rPr lang="en-US" smtClean="0"/>
              <a:t>‹#›</a:t>
            </a:fld>
            <a:endParaRPr lang="en-US"/>
          </a:p>
        </p:txBody>
      </p:sp>
    </p:spTree>
    <p:extLst>
      <p:ext uri="{BB962C8B-B14F-4D97-AF65-F5344CB8AC3E}">
        <p14:creationId xmlns:p14="http://schemas.microsoft.com/office/powerpoint/2010/main" val="3998932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BB0CE9-C701-4131-9C9C-4A3A1A6BA0DB}"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9FAA20-761D-4E9A-AB50-DACBBA124B8B}" type="slidenum">
              <a:rPr lang="en-US" smtClean="0"/>
              <a:t>‹#›</a:t>
            </a:fld>
            <a:endParaRPr lang="en-US"/>
          </a:p>
        </p:txBody>
      </p:sp>
    </p:spTree>
    <p:extLst>
      <p:ext uri="{BB962C8B-B14F-4D97-AF65-F5344CB8AC3E}">
        <p14:creationId xmlns:p14="http://schemas.microsoft.com/office/powerpoint/2010/main" val="2839564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BB0CE9-C701-4131-9C9C-4A3A1A6BA0DB}"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9FAA20-761D-4E9A-AB50-DACBBA124B8B}" type="slidenum">
              <a:rPr lang="en-US" smtClean="0"/>
              <a:t>‹#›</a:t>
            </a:fld>
            <a:endParaRPr lang="en-US"/>
          </a:p>
        </p:txBody>
      </p:sp>
    </p:spTree>
    <p:extLst>
      <p:ext uri="{BB962C8B-B14F-4D97-AF65-F5344CB8AC3E}">
        <p14:creationId xmlns:p14="http://schemas.microsoft.com/office/powerpoint/2010/main" val="332121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BB0CE9-C701-4131-9C9C-4A3A1A6BA0DB}"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9FAA20-761D-4E9A-AB50-DACBBA124B8B}" type="slidenum">
              <a:rPr lang="en-US" smtClean="0"/>
              <a:t>‹#›</a:t>
            </a:fld>
            <a:endParaRPr lang="en-US"/>
          </a:p>
        </p:txBody>
      </p:sp>
    </p:spTree>
    <p:extLst>
      <p:ext uri="{BB962C8B-B14F-4D97-AF65-F5344CB8AC3E}">
        <p14:creationId xmlns:p14="http://schemas.microsoft.com/office/powerpoint/2010/main" val="408646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BB0CE9-C701-4131-9C9C-4A3A1A6BA0DB}"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9FAA20-761D-4E9A-AB50-DACBBA124B8B}" type="slidenum">
              <a:rPr lang="en-US" smtClean="0"/>
              <a:t>‹#›</a:t>
            </a:fld>
            <a:endParaRPr lang="en-US"/>
          </a:p>
        </p:txBody>
      </p:sp>
    </p:spTree>
    <p:extLst>
      <p:ext uri="{BB962C8B-B14F-4D97-AF65-F5344CB8AC3E}">
        <p14:creationId xmlns:p14="http://schemas.microsoft.com/office/powerpoint/2010/main" val="3664109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BB0CE9-C701-4131-9C9C-4A3A1A6BA0DB}" type="datetimeFigureOut">
              <a:rPr lang="en-US" smtClean="0"/>
              <a:t>5/8/2023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9FAA20-761D-4E9A-AB50-DACBBA124B8B}" type="slidenum">
              <a:rPr lang="en-US" smtClean="0"/>
              <a:t>‹#›</a:t>
            </a:fld>
            <a:endParaRPr lang="en-US"/>
          </a:p>
        </p:txBody>
      </p:sp>
    </p:spTree>
    <p:extLst>
      <p:ext uri="{BB962C8B-B14F-4D97-AF65-F5344CB8AC3E}">
        <p14:creationId xmlns:p14="http://schemas.microsoft.com/office/powerpoint/2010/main" val="2832994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BB0CE9-C701-4131-9C9C-4A3A1A6BA0DB}" type="datetimeFigureOut">
              <a:rPr lang="en-US" smtClean="0"/>
              <a:t>5/8/2023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9FAA20-761D-4E9A-AB50-DACBBA124B8B}" type="slidenum">
              <a:rPr lang="en-US" smtClean="0"/>
              <a:t>‹#›</a:t>
            </a:fld>
            <a:endParaRPr lang="en-US"/>
          </a:p>
        </p:txBody>
      </p:sp>
    </p:spTree>
    <p:extLst>
      <p:ext uri="{BB962C8B-B14F-4D97-AF65-F5344CB8AC3E}">
        <p14:creationId xmlns:p14="http://schemas.microsoft.com/office/powerpoint/2010/main" val="24894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BB0CE9-C701-4131-9C9C-4A3A1A6BA0DB}" type="datetimeFigureOut">
              <a:rPr lang="en-US" smtClean="0"/>
              <a:t>5/8/2023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9FAA20-761D-4E9A-AB50-DACBBA124B8B}" type="slidenum">
              <a:rPr lang="en-US" smtClean="0"/>
              <a:t>‹#›</a:t>
            </a:fld>
            <a:endParaRPr lang="en-US"/>
          </a:p>
        </p:txBody>
      </p:sp>
    </p:spTree>
    <p:extLst>
      <p:ext uri="{BB962C8B-B14F-4D97-AF65-F5344CB8AC3E}">
        <p14:creationId xmlns:p14="http://schemas.microsoft.com/office/powerpoint/2010/main" val="4225269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BB0CE9-C701-4131-9C9C-4A3A1A6BA0DB}" type="datetimeFigureOut">
              <a:rPr lang="en-US" smtClean="0"/>
              <a:t>5/8/2023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9FAA20-761D-4E9A-AB50-DACBBA124B8B}" type="slidenum">
              <a:rPr lang="en-US" smtClean="0"/>
              <a:t>‹#›</a:t>
            </a:fld>
            <a:endParaRPr lang="en-US"/>
          </a:p>
        </p:txBody>
      </p:sp>
    </p:spTree>
    <p:extLst>
      <p:ext uri="{BB962C8B-B14F-4D97-AF65-F5344CB8AC3E}">
        <p14:creationId xmlns:p14="http://schemas.microsoft.com/office/powerpoint/2010/main" val="1197811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BB0CE9-C701-4131-9C9C-4A3A1A6BA0DB}" type="datetimeFigureOut">
              <a:rPr lang="en-US" smtClean="0"/>
              <a:t>5/8/2023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9FAA20-761D-4E9A-AB50-DACBBA124B8B}" type="slidenum">
              <a:rPr lang="en-US" smtClean="0"/>
              <a:t>‹#›</a:t>
            </a:fld>
            <a:endParaRPr lang="en-US"/>
          </a:p>
        </p:txBody>
      </p:sp>
    </p:spTree>
    <p:extLst>
      <p:ext uri="{BB962C8B-B14F-4D97-AF65-F5344CB8AC3E}">
        <p14:creationId xmlns:p14="http://schemas.microsoft.com/office/powerpoint/2010/main" val="2009661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9FAA20-761D-4E9A-AB50-DACBBA124B8B}" type="slidenum">
              <a:rPr lang="en-US" smtClean="0"/>
              <a:t>‹#›</a:t>
            </a:fld>
            <a:endParaRPr lang="en-US"/>
          </a:p>
        </p:txBody>
      </p:sp>
      <p:sp>
        <p:nvSpPr>
          <p:cNvPr id="5" name="Date Placeholder 4"/>
          <p:cNvSpPr>
            <a:spLocks noGrp="1"/>
          </p:cNvSpPr>
          <p:nvPr>
            <p:ph type="dt" sz="half" idx="10"/>
          </p:nvPr>
        </p:nvSpPr>
        <p:spPr/>
        <p:txBody>
          <a:bodyPr/>
          <a:lstStyle/>
          <a:p>
            <a:fld id="{FABB0CE9-C701-4131-9C9C-4A3A1A6BA0DB}" type="datetimeFigureOut">
              <a:rPr lang="en-US" smtClean="0"/>
              <a:t>5/8/2023</a:t>
            </a:fld>
            <a:endParaRPr lang="en-US"/>
          </a:p>
        </p:txBody>
      </p:sp>
    </p:spTree>
    <p:extLst>
      <p:ext uri="{BB962C8B-B14F-4D97-AF65-F5344CB8AC3E}">
        <p14:creationId xmlns:p14="http://schemas.microsoft.com/office/powerpoint/2010/main" val="2946197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ABB0CE9-C701-4131-9C9C-4A3A1A6BA0DB}" type="datetimeFigureOut">
              <a:rPr lang="en-US" smtClean="0"/>
              <a:t>5/8/2023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49FAA20-761D-4E9A-AB50-DACBBA124B8B}" type="slidenum">
              <a:rPr lang="en-US" smtClean="0"/>
              <a:t>‹#›</a:t>
            </a:fld>
            <a:endParaRPr lang="en-US"/>
          </a:p>
        </p:txBody>
      </p:sp>
    </p:spTree>
    <p:extLst>
      <p:ext uri="{BB962C8B-B14F-4D97-AF65-F5344CB8AC3E}">
        <p14:creationId xmlns:p14="http://schemas.microsoft.com/office/powerpoint/2010/main" val="217485926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LXFHcoiKb5I"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qKE-HM4W4j8&amp;list=RDD3rxS4p81v8&amp;index=3" TargetMode="External"/><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JkhLqxHdD70" TargetMode="External"/><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JoNLswKxeYg" TargetMode="External"/><Relationship Id="rId2" Type="http://schemas.openxmlformats.org/officeDocument/2006/relationships/image" Target="../media/image8.png"/><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EA48B-A079-7405-8F96-92219FB4DECA}"/>
              </a:ext>
            </a:extLst>
          </p:cNvPr>
          <p:cNvSpPr>
            <a:spLocks noGrp="1"/>
          </p:cNvSpPr>
          <p:nvPr>
            <p:ph type="title"/>
          </p:nvPr>
        </p:nvSpPr>
        <p:spPr>
          <a:xfrm>
            <a:off x="677334" y="62754"/>
            <a:ext cx="3854528" cy="977152"/>
          </a:xfrm>
        </p:spPr>
        <p:txBody>
          <a:bodyPr>
            <a:normAutofit/>
          </a:bodyPr>
          <a:lstStyle/>
          <a:p>
            <a:pPr algn="ctr"/>
            <a:r>
              <a:rPr lang="lv-LV" sz="3600" b="1" dirty="0">
                <a:solidFill>
                  <a:srgbClr val="0070C0"/>
                </a:solidFill>
              </a:rPr>
              <a:t>Valsis</a:t>
            </a:r>
            <a:endParaRPr lang="en-US" sz="3600" b="1" dirty="0">
              <a:solidFill>
                <a:srgbClr val="0070C0"/>
              </a:solidFill>
            </a:endParaRPr>
          </a:p>
        </p:txBody>
      </p:sp>
      <p:sp>
        <p:nvSpPr>
          <p:cNvPr id="4" name="Text Placeholder 3">
            <a:extLst>
              <a:ext uri="{FF2B5EF4-FFF2-40B4-BE49-F238E27FC236}">
                <a16:creationId xmlns:a16="http://schemas.microsoft.com/office/drawing/2014/main" id="{8A1B3315-A6AF-4FCA-D7E3-460EC84B7CA9}"/>
              </a:ext>
            </a:extLst>
          </p:cNvPr>
          <p:cNvSpPr>
            <a:spLocks noGrp="1"/>
          </p:cNvSpPr>
          <p:nvPr>
            <p:ph type="body" sz="half" idx="2"/>
          </p:nvPr>
        </p:nvSpPr>
        <p:spPr>
          <a:xfrm>
            <a:off x="286870" y="1138518"/>
            <a:ext cx="5100917" cy="5719482"/>
          </a:xfrm>
        </p:spPr>
        <p:txBody>
          <a:bodyPr>
            <a:normAutofit/>
          </a:bodyPr>
          <a:lstStyle/>
          <a:p>
            <a:r>
              <a:rPr lang="en-US" sz="1800" dirty="0" err="1">
                <a:solidFill>
                  <a:srgbClr val="0070C0"/>
                </a:solidFill>
                <a:latin typeface="Times New Roman" panose="02020603050405020304" pitchFamily="18" charset="0"/>
                <a:cs typeface="Times New Roman" panose="02020603050405020304" pitchFamily="18" charset="0"/>
              </a:rPr>
              <a:t>Valsis</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ir</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viena</a:t>
            </a:r>
            <a:r>
              <a:rPr lang="en-US" sz="1800" dirty="0">
                <a:solidFill>
                  <a:srgbClr val="0070C0"/>
                </a:solidFill>
                <a:latin typeface="Times New Roman" panose="02020603050405020304" pitchFamily="18" charset="0"/>
                <a:cs typeface="Times New Roman" panose="02020603050405020304" pitchFamily="18" charset="0"/>
              </a:rPr>
              <a:t> no </a:t>
            </a:r>
            <a:r>
              <a:rPr lang="en-US" sz="1800" dirty="0" err="1">
                <a:solidFill>
                  <a:srgbClr val="0070C0"/>
                </a:solidFill>
                <a:latin typeface="Times New Roman" panose="02020603050405020304" pitchFamily="18" charset="0"/>
                <a:cs typeface="Times New Roman" panose="02020603050405020304" pitchFamily="18" charset="0"/>
              </a:rPr>
              <a:t>vecākām</a:t>
            </a:r>
            <a:r>
              <a:rPr lang="en-US" sz="1800" dirty="0">
                <a:solidFill>
                  <a:srgbClr val="0070C0"/>
                </a:solidFill>
                <a:latin typeface="Times New Roman" panose="02020603050405020304" pitchFamily="18" charset="0"/>
                <a:cs typeface="Times New Roman" panose="02020603050405020304" pitchFamily="18" charset="0"/>
              </a:rPr>
              <a:t> un </a:t>
            </a:r>
            <a:r>
              <a:rPr lang="en-US" sz="1800" dirty="0" err="1">
                <a:solidFill>
                  <a:srgbClr val="0070C0"/>
                </a:solidFill>
                <a:latin typeface="Times New Roman" panose="02020603050405020304" pitchFamily="18" charset="0"/>
                <a:cs typeface="Times New Roman" panose="02020603050405020304" pitchFamily="18" charset="0"/>
              </a:rPr>
              <a:t>populārākajām</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mūsdienu</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balles</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dejām</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Tā</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nosaukums</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cēlies</a:t>
            </a:r>
            <a:r>
              <a:rPr lang="en-US" sz="1800" dirty="0">
                <a:solidFill>
                  <a:srgbClr val="0070C0"/>
                </a:solidFill>
                <a:latin typeface="Times New Roman" panose="02020603050405020304" pitchFamily="18" charset="0"/>
                <a:cs typeface="Times New Roman" panose="02020603050405020304" pitchFamily="18" charset="0"/>
              </a:rPr>
              <a:t> no </a:t>
            </a:r>
            <a:r>
              <a:rPr lang="en-US" sz="1800" dirty="0" err="1">
                <a:solidFill>
                  <a:srgbClr val="0070C0"/>
                </a:solidFill>
                <a:latin typeface="Times New Roman" panose="02020603050405020304" pitchFamily="18" charset="0"/>
                <a:cs typeface="Times New Roman" panose="02020603050405020304" pitchFamily="18" charset="0"/>
              </a:rPr>
              <a:t>vidusaugšvācu</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valodas</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nosaukuma</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dejas</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figūrai</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walzen</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griezties</a:t>
            </a:r>
            <a:r>
              <a:rPr lang="en-US" sz="1800" dirty="0">
                <a:solidFill>
                  <a:srgbClr val="0070C0"/>
                </a:solidFill>
                <a:latin typeface="Times New Roman" panose="02020603050405020304" pitchFamily="18" charset="0"/>
                <a:cs typeface="Times New Roman" panose="02020603050405020304" pitchFamily="18" charset="0"/>
              </a:rPr>
              <a:t>’). Deja </a:t>
            </a:r>
            <a:r>
              <a:rPr lang="en-US" sz="1800" dirty="0" err="1">
                <a:solidFill>
                  <a:srgbClr val="0070C0"/>
                </a:solidFill>
                <a:latin typeface="Times New Roman" panose="02020603050405020304" pitchFamily="18" charset="0"/>
                <a:cs typeface="Times New Roman" panose="02020603050405020304" pitchFamily="18" charset="0"/>
              </a:rPr>
              <a:t>ar</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nosaukumu</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valsis</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Walzer</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parādījusies</a:t>
            </a:r>
            <a:r>
              <a:rPr lang="en-US" sz="1800" dirty="0">
                <a:solidFill>
                  <a:srgbClr val="0070C0"/>
                </a:solidFill>
                <a:latin typeface="Times New Roman" panose="02020603050405020304" pitchFamily="18" charset="0"/>
                <a:cs typeface="Times New Roman" panose="02020603050405020304" pitchFamily="18" charset="0"/>
              </a:rPr>
              <a:t> ap 1750. </a:t>
            </a:r>
            <a:r>
              <a:rPr lang="en-US" sz="1800" dirty="0" err="1">
                <a:solidFill>
                  <a:srgbClr val="0070C0"/>
                </a:solidFill>
                <a:latin typeface="Times New Roman" panose="02020603050405020304" pitchFamily="18" charset="0"/>
                <a:cs typeface="Times New Roman" panose="02020603050405020304" pitchFamily="18" charset="0"/>
              </a:rPr>
              <a:t>gadu</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Dienvidvācijā</a:t>
            </a:r>
            <a:r>
              <a:rPr lang="en-US" sz="1800" dirty="0">
                <a:solidFill>
                  <a:srgbClr val="0070C0"/>
                </a:solidFill>
                <a:latin typeface="Times New Roman" panose="02020603050405020304" pitchFamily="18" charset="0"/>
                <a:cs typeface="Times New Roman" panose="02020603050405020304" pitchFamily="18" charset="0"/>
              </a:rPr>
              <a:t> un </a:t>
            </a:r>
            <a:r>
              <a:rPr lang="en-US" sz="1800" dirty="0" err="1">
                <a:solidFill>
                  <a:srgbClr val="0070C0"/>
                </a:solidFill>
                <a:latin typeface="Times New Roman" panose="02020603050405020304" pitchFamily="18" charset="0"/>
                <a:cs typeface="Times New Roman" panose="02020603050405020304" pitchFamily="18" charset="0"/>
              </a:rPr>
              <a:t>Austrijā</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Valša</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saknes</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gan</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ir</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daudz</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senākas</a:t>
            </a:r>
            <a:r>
              <a:rPr lang="en-US" sz="1800" dirty="0">
                <a:solidFill>
                  <a:srgbClr val="0070C0"/>
                </a:solidFill>
                <a:latin typeface="Times New Roman" panose="02020603050405020304" pitchFamily="18" charset="0"/>
                <a:cs typeface="Times New Roman" panose="02020603050405020304" pitchFamily="18" charset="0"/>
              </a:rPr>
              <a:t> un </a:t>
            </a:r>
            <a:r>
              <a:rPr lang="en-US" sz="1800" dirty="0" err="1">
                <a:solidFill>
                  <a:srgbClr val="0070C0"/>
                </a:solidFill>
                <a:latin typeface="Times New Roman" panose="02020603050405020304" pitchFamily="18" charset="0"/>
                <a:cs typeface="Times New Roman" panose="02020603050405020304" pitchFamily="18" charset="0"/>
              </a:rPr>
              <a:t>rodamas</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jau</a:t>
            </a:r>
            <a:r>
              <a:rPr lang="en-US" sz="1800" dirty="0">
                <a:solidFill>
                  <a:srgbClr val="0070C0"/>
                </a:solidFill>
                <a:latin typeface="Times New Roman" panose="02020603050405020304" pitchFamily="18" charset="0"/>
                <a:cs typeface="Times New Roman" panose="02020603050405020304" pitchFamily="18" charset="0"/>
              </a:rPr>
              <a:t> 12.–13. </a:t>
            </a:r>
            <a:r>
              <a:rPr lang="en-US" sz="1800" dirty="0" err="1">
                <a:solidFill>
                  <a:srgbClr val="0070C0"/>
                </a:solidFill>
                <a:latin typeface="Times New Roman" panose="02020603050405020304" pitchFamily="18" charset="0"/>
                <a:cs typeface="Times New Roman" panose="02020603050405020304" pitchFamily="18" charset="0"/>
              </a:rPr>
              <a:t>gs</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kaut</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gan</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popularitāti</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tas</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ieguva</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tikai</a:t>
            </a:r>
            <a:r>
              <a:rPr lang="en-US" sz="1800" dirty="0">
                <a:solidFill>
                  <a:srgbClr val="0070C0"/>
                </a:solidFill>
                <a:latin typeface="Times New Roman" panose="02020603050405020304" pitchFamily="18" charset="0"/>
                <a:cs typeface="Times New Roman" panose="02020603050405020304" pitchFamily="18" charset="0"/>
              </a:rPr>
              <a:t> 19. </a:t>
            </a:r>
            <a:r>
              <a:rPr lang="en-US" sz="1800" dirty="0" err="1">
                <a:solidFill>
                  <a:srgbClr val="0070C0"/>
                </a:solidFill>
                <a:latin typeface="Times New Roman" panose="02020603050405020304" pitchFamily="18" charset="0"/>
                <a:cs typeface="Times New Roman" panose="02020603050405020304" pitchFamily="18" charset="0"/>
              </a:rPr>
              <a:t>gs</a:t>
            </a:r>
            <a:r>
              <a:rPr lang="en-US" sz="1800" dirty="0">
                <a:solidFill>
                  <a:srgbClr val="0070C0"/>
                </a:solidFill>
                <a:latin typeface="Times New Roman" panose="02020603050405020304" pitchFamily="18" charset="0"/>
                <a:cs typeface="Times New Roman" panose="02020603050405020304" pitchFamily="18" charset="0"/>
              </a:rPr>
              <a:t>.</a:t>
            </a:r>
            <a:r>
              <a:rPr lang="lv-LV" sz="1800" dirty="0">
                <a:solidFill>
                  <a:srgbClr val="0070C0"/>
                </a:solidFill>
                <a:latin typeface="Times New Roman" panose="02020603050405020304" pitchFamily="18" charset="0"/>
                <a:cs typeface="Times New Roman" panose="02020603050405020304" pitchFamily="18" charset="0"/>
              </a:rPr>
              <a:t> Raksts, kas tika publicēts Parīzes žurnālā La Patrie 17.01.1882., apstiprināja, ka valsis sākumā tika izpildīts Parīzē. Daži vēstures avoti liecina par švābu jeb vācu valsi, kas atbilst Vīnes valša (Wiener Walzer) priekštecim – vācu dejai Langlaus, kuru izpildīja Alpu un Dienvidvācijas reģionos. Francūži tam nepiekrita, pamatojoties uz to, ka pirmā pierakstītā 3/4 taktsmēra renesanses laika deja ir volta (volte) no Provansas. Uz valša izgudrotāju godu var pretendēt arī itāļi, jo volta ir arī itāļu tautas deja, un vārds “volta” itāļu valodā nozīmē 'grieziens'. </a:t>
            </a:r>
            <a:r>
              <a:rPr lang="lv-LV" sz="1800" dirty="0">
                <a:solidFill>
                  <a:srgbClr val="0070C0"/>
                </a:solidFill>
                <a:latin typeface="Times New Roman" panose="02020603050405020304" pitchFamily="18" charset="0"/>
                <a:cs typeface="Times New Roman" panose="02020603050405020304" pitchFamily="18" charset="0"/>
                <a:hlinkClick r:id="rId2"/>
              </a:rPr>
              <a:t>https://www.youtube.com/watch?v=LXFHcoiKb5I</a:t>
            </a:r>
            <a:r>
              <a:rPr lang="lv-LV" sz="1800" dirty="0">
                <a:solidFill>
                  <a:srgbClr val="0070C0"/>
                </a:solidFill>
                <a:latin typeface="Times New Roman" panose="02020603050405020304" pitchFamily="18" charset="0"/>
                <a:cs typeface="Times New Roman" panose="02020603050405020304" pitchFamily="18" charset="0"/>
              </a:rPr>
              <a:t> </a:t>
            </a:r>
            <a:endParaRPr lang="en-US" sz="1800" dirty="0">
              <a:solidFill>
                <a:srgbClr val="0070C0"/>
              </a:solidFill>
              <a:latin typeface="Times New Roman" panose="02020603050405020304" pitchFamily="18" charset="0"/>
              <a:cs typeface="Times New Roman" panose="02020603050405020304" pitchFamily="18" charset="0"/>
            </a:endParaRPr>
          </a:p>
        </p:txBody>
      </p:sp>
      <p:pic>
        <p:nvPicPr>
          <p:cNvPr id="13" name="Content Placeholder 12">
            <a:extLst>
              <a:ext uri="{FF2B5EF4-FFF2-40B4-BE49-F238E27FC236}">
                <a16:creationId xmlns:a16="http://schemas.microsoft.com/office/drawing/2014/main" id="{3F2D0064-B98C-8472-7ED8-4F9A01F28223}"/>
              </a:ext>
            </a:extLst>
          </p:cNvPr>
          <p:cNvPicPr>
            <a:picLocks noGrp="1" noChangeAspect="1"/>
          </p:cNvPicPr>
          <p:nvPr>
            <p:ph idx="1"/>
          </p:nvPr>
        </p:nvPicPr>
        <p:blipFill>
          <a:blip r:embed="rId3"/>
          <a:stretch>
            <a:fillRect/>
          </a:stretch>
        </p:blipFill>
        <p:spPr>
          <a:xfrm>
            <a:off x="5657103" y="930554"/>
            <a:ext cx="6096000" cy="4533900"/>
          </a:xfrm>
          <a:prstGeom prst="rect">
            <a:avLst/>
          </a:prstGeom>
        </p:spPr>
      </p:pic>
    </p:spTree>
    <p:extLst>
      <p:ext uri="{BB962C8B-B14F-4D97-AF65-F5344CB8AC3E}">
        <p14:creationId xmlns:p14="http://schemas.microsoft.com/office/powerpoint/2010/main" val="1218486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239F3-671B-72C5-E643-4F189EE863D2}"/>
              </a:ext>
            </a:extLst>
          </p:cNvPr>
          <p:cNvSpPr>
            <a:spLocks noGrp="1"/>
          </p:cNvSpPr>
          <p:nvPr>
            <p:ph type="title"/>
          </p:nvPr>
        </p:nvSpPr>
        <p:spPr>
          <a:xfrm>
            <a:off x="677334" y="295836"/>
            <a:ext cx="3854528" cy="681318"/>
          </a:xfrm>
        </p:spPr>
        <p:txBody>
          <a:bodyPr>
            <a:normAutofit/>
          </a:bodyPr>
          <a:lstStyle/>
          <a:p>
            <a:pPr algn="ctr"/>
            <a:r>
              <a:rPr lang="lv-LV" sz="3600" b="1" dirty="0">
                <a:solidFill>
                  <a:srgbClr val="0070C0"/>
                </a:solidFill>
                <a:latin typeface="Times New Roman" panose="02020603050405020304" pitchFamily="18" charset="0"/>
                <a:cs typeface="Times New Roman" panose="02020603050405020304" pitchFamily="18" charset="0"/>
              </a:rPr>
              <a:t>Valsis</a:t>
            </a:r>
            <a:endParaRPr lang="en-US" sz="3600" b="1" dirty="0">
              <a:solidFill>
                <a:srgbClr val="0070C0"/>
              </a:solidFill>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41E2A27E-3B70-1612-C52A-48E85D95CFF1}"/>
              </a:ext>
            </a:extLst>
          </p:cNvPr>
          <p:cNvPicPr>
            <a:picLocks noGrp="1" noChangeAspect="1"/>
          </p:cNvPicPr>
          <p:nvPr>
            <p:ph idx="1"/>
          </p:nvPr>
        </p:nvPicPr>
        <p:blipFill>
          <a:blip r:embed="rId2"/>
          <a:stretch>
            <a:fillRect/>
          </a:stretch>
        </p:blipFill>
        <p:spPr>
          <a:xfrm>
            <a:off x="5889811" y="672353"/>
            <a:ext cx="3980329" cy="3021106"/>
          </a:xfrm>
          <a:prstGeom prst="rect">
            <a:avLst/>
          </a:prstGeom>
        </p:spPr>
      </p:pic>
      <p:sp>
        <p:nvSpPr>
          <p:cNvPr id="4" name="Text Placeholder 3">
            <a:extLst>
              <a:ext uri="{FF2B5EF4-FFF2-40B4-BE49-F238E27FC236}">
                <a16:creationId xmlns:a16="http://schemas.microsoft.com/office/drawing/2014/main" id="{6D0F904D-0B72-430D-9FC5-DFB6AFA44F07}"/>
              </a:ext>
            </a:extLst>
          </p:cNvPr>
          <p:cNvSpPr>
            <a:spLocks noGrp="1"/>
          </p:cNvSpPr>
          <p:nvPr>
            <p:ph type="body" sz="half" idx="2"/>
          </p:nvPr>
        </p:nvSpPr>
        <p:spPr>
          <a:xfrm>
            <a:off x="677334" y="1093694"/>
            <a:ext cx="3854528" cy="5289177"/>
          </a:xfrm>
        </p:spPr>
        <p:txBody>
          <a:bodyPr>
            <a:noAutofit/>
          </a:bodyPr>
          <a:lstStyle/>
          <a:p>
            <a:r>
              <a:rPr lang="lv-LV" sz="1800" dirty="0">
                <a:solidFill>
                  <a:srgbClr val="0070C0"/>
                </a:solidFill>
                <a:latin typeface="Times New Roman" panose="02020603050405020304" pitchFamily="18" charset="0"/>
                <a:cs typeface="Times New Roman" panose="02020603050405020304" pitchFamily="18" charset="0"/>
              </a:rPr>
              <a:t>Pirmā valša melodija, kas ir populāra vēl mūsdienās, ir austriešu komponista Maksa Augustina (Marx Augustin) “Ak, mans mīļais Augustiņ!” (O, du lieber Augustin, 1670). Pirmā Vīnes valša melodija tiek datēta ar 1770. gadu. Pēc šīs melodijas dejoja pāros 1775. gadā, bet bija jāpaiet zināmam laikam, lai šī deja kļūtu plaši pazīstama. Mūsdienās zināmajam Vīnes valsim jau 18. gs. bija daudz pretinieku, īpaši no aristokrātu puses, kas šo deju dēvēja par “tikumības maitātāju” tikai tādēļ, ka tā ir pāru deja, kurā vīrietis tur savu roku uz sievietes vidukļa (mūsdienās saukts par satvērienu). Tieši šī pretējo dzimumu ciešā kontakta dēļ valsis sākumā tikai uzskatīts par nepiedienīgu.</a:t>
            </a:r>
            <a:endParaRPr lang="en-US" sz="1800" dirty="0">
              <a:solidFill>
                <a:srgbClr val="0070C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CDDE3D66-981B-FB53-30FF-3E4F92F6FF01}"/>
              </a:ext>
            </a:extLst>
          </p:cNvPr>
          <p:cNvPicPr>
            <a:picLocks noChangeAspect="1"/>
          </p:cNvPicPr>
          <p:nvPr/>
        </p:nvPicPr>
        <p:blipFill>
          <a:blip r:embed="rId3"/>
          <a:stretch>
            <a:fillRect/>
          </a:stretch>
        </p:blipFill>
        <p:spPr>
          <a:xfrm>
            <a:off x="7207623" y="3836894"/>
            <a:ext cx="4132730" cy="3021106"/>
          </a:xfrm>
          <a:prstGeom prst="rect">
            <a:avLst/>
          </a:prstGeom>
        </p:spPr>
      </p:pic>
    </p:spTree>
    <p:extLst>
      <p:ext uri="{BB962C8B-B14F-4D97-AF65-F5344CB8AC3E}">
        <p14:creationId xmlns:p14="http://schemas.microsoft.com/office/powerpoint/2010/main" val="1272287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7B85F-5CBB-27E1-D6F3-E50FFC68A661}"/>
              </a:ext>
            </a:extLst>
          </p:cNvPr>
          <p:cNvSpPr>
            <a:spLocks noGrp="1"/>
          </p:cNvSpPr>
          <p:nvPr>
            <p:ph type="title"/>
          </p:nvPr>
        </p:nvSpPr>
        <p:spPr>
          <a:xfrm>
            <a:off x="677334" y="313766"/>
            <a:ext cx="3854528" cy="717176"/>
          </a:xfrm>
        </p:spPr>
        <p:txBody>
          <a:bodyPr>
            <a:normAutofit/>
          </a:bodyPr>
          <a:lstStyle/>
          <a:p>
            <a:pPr algn="ctr"/>
            <a:r>
              <a:rPr lang="lv-LV" sz="3600" b="1" dirty="0">
                <a:solidFill>
                  <a:srgbClr val="0070C0"/>
                </a:solidFill>
                <a:latin typeface="Times New Roman" panose="02020603050405020304" pitchFamily="18" charset="0"/>
                <a:cs typeface="Times New Roman" panose="02020603050405020304" pitchFamily="18" charset="0"/>
              </a:rPr>
              <a:t>Valsis</a:t>
            </a:r>
            <a:endParaRPr lang="en-US" sz="3600" b="1" dirty="0">
              <a:solidFill>
                <a:srgbClr val="0070C0"/>
              </a:solidFill>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898633D9-C362-C665-C55E-8DAD7F88156E}"/>
              </a:ext>
            </a:extLst>
          </p:cNvPr>
          <p:cNvPicPr>
            <a:picLocks noGrp="1" noChangeAspect="1"/>
          </p:cNvPicPr>
          <p:nvPr>
            <p:ph idx="1"/>
          </p:nvPr>
        </p:nvPicPr>
        <p:blipFill>
          <a:blip r:embed="rId2"/>
          <a:stretch>
            <a:fillRect/>
          </a:stretch>
        </p:blipFill>
        <p:spPr>
          <a:xfrm>
            <a:off x="5790499" y="0"/>
            <a:ext cx="3927241" cy="3290046"/>
          </a:xfrm>
          <a:prstGeom prst="rect">
            <a:avLst/>
          </a:prstGeom>
        </p:spPr>
      </p:pic>
      <p:sp>
        <p:nvSpPr>
          <p:cNvPr id="4" name="Text Placeholder 3">
            <a:extLst>
              <a:ext uri="{FF2B5EF4-FFF2-40B4-BE49-F238E27FC236}">
                <a16:creationId xmlns:a16="http://schemas.microsoft.com/office/drawing/2014/main" id="{AA93C55A-CFEA-C7B7-3289-95EF6A9CA48C}"/>
              </a:ext>
            </a:extLst>
          </p:cNvPr>
          <p:cNvSpPr>
            <a:spLocks noGrp="1"/>
          </p:cNvSpPr>
          <p:nvPr>
            <p:ph type="body" sz="half" idx="2"/>
          </p:nvPr>
        </p:nvSpPr>
        <p:spPr>
          <a:xfrm>
            <a:off x="466165" y="1030942"/>
            <a:ext cx="4527176" cy="5513293"/>
          </a:xfrm>
        </p:spPr>
        <p:txBody>
          <a:bodyPr>
            <a:noAutofit/>
          </a:bodyPr>
          <a:lstStyle/>
          <a:p>
            <a:r>
              <a:rPr lang="lv-LV" sz="1800" dirty="0">
                <a:solidFill>
                  <a:srgbClr val="0070C0"/>
                </a:solidFill>
                <a:latin typeface="Times New Roman" panose="02020603050405020304" pitchFamily="18" charset="0"/>
                <a:cs typeface="Times New Roman" panose="02020603050405020304" pitchFamily="18" charset="0"/>
              </a:rPr>
              <a:t>Londonā valsi pirmo reizi dejoja 1812. gadā. Arī tur tas šķita kaut kas ārkārtīgi neparasts un gandrīz nepieklājīgs. Neskatoties uz to, valsis Eiropā izplatījās un kļuva populārs ļoti ātri. Valša dejošanas lietpratēji, deju komponisti ieguva cieņu un popularitāti. 19. gs. pakāpeniski pazuda vecās lauku dejas, modē nāca jaunas dejas un jauno deju komponisti – diriģenti. Vispopulārākais tomēr bija valsis, kas deju zālēs valdīja veselu gadsimtu.</a:t>
            </a:r>
          </a:p>
          <a:p>
            <a:endParaRPr lang="lv-LV" sz="1800" dirty="0">
              <a:solidFill>
                <a:srgbClr val="0070C0"/>
              </a:solidFill>
              <a:latin typeface="Times New Roman" panose="02020603050405020304" pitchFamily="18" charset="0"/>
              <a:cs typeface="Times New Roman" panose="02020603050405020304" pitchFamily="18" charset="0"/>
            </a:endParaRPr>
          </a:p>
          <a:p>
            <a:r>
              <a:rPr lang="lv-LV" sz="1800" dirty="0">
                <a:solidFill>
                  <a:srgbClr val="0070C0"/>
                </a:solidFill>
                <a:latin typeface="Times New Roman" panose="02020603050405020304" pitchFamily="18" charset="0"/>
                <a:cs typeface="Times New Roman" panose="02020603050405020304" pitchFamily="18" charset="0"/>
              </a:rPr>
              <a:t>Laika gaitā, pateicoties tam, ka britu karalienei Viktorijai (Alexandrina Victoria) patika balles dejas, arī valsis, tas tika dejots arī augstākās sabiedrības ballēs. Valša ilgdzīvošanas noslēpums meklējams demokrātiskumā. Dejas pamatsoļus bez pūlēm var apgūt gandrīz ikviens. </a:t>
            </a:r>
            <a:endParaRPr lang="en-US" sz="1800" dirty="0">
              <a:solidFill>
                <a:srgbClr val="0070C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F014227C-80B3-FE19-D17D-C40138D556D1}"/>
              </a:ext>
            </a:extLst>
          </p:cNvPr>
          <p:cNvPicPr>
            <a:picLocks noChangeAspect="1"/>
          </p:cNvPicPr>
          <p:nvPr/>
        </p:nvPicPr>
        <p:blipFill>
          <a:blip r:embed="rId3"/>
          <a:stretch>
            <a:fillRect/>
          </a:stretch>
        </p:blipFill>
        <p:spPr>
          <a:xfrm>
            <a:off x="5393952" y="3429000"/>
            <a:ext cx="5581650" cy="3133725"/>
          </a:xfrm>
          <a:prstGeom prst="rect">
            <a:avLst/>
          </a:prstGeom>
        </p:spPr>
      </p:pic>
    </p:spTree>
    <p:extLst>
      <p:ext uri="{BB962C8B-B14F-4D97-AF65-F5344CB8AC3E}">
        <p14:creationId xmlns:p14="http://schemas.microsoft.com/office/powerpoint/2010/main" val="44299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A1FE-AFB9-FDC6-36D1-494275323AC8}"/>
              </a:ext>
            </a:extLst>
          </p:cNvPr>
          <p:cNvSpPr>
            <a:spLocks noGrp="1"/>
          </p:cNvSpPr>
          <p:nvPr>
            <p:ph type="title"/>
          </p:nvPr>
        </p:nvSpPr>
        <p:spPr>
          <a:xfrm>
            <a:off x="677334" y="367554"/>
            <a:ext cx="3854528" cy="717176"/>
          </a:xfrm>
        </p:spPr>
        <p:txBody>
          <a:bodyPr>
            <a:normAutofit/>
          </a:bodyPr>
          <a:lstStyle/>
          <a:p>
            <a:pPr algn="ctr"/>
            <a:r>
              <a:rPr lang="lv-LV" sz="3600" b="1" dirty="0">
                <a:solidFill>
                  <a:srgbClr val="0070C0"/>
                </a:solidFill>
                <a:latin typeface="Times New Roman" panose="02020603050405020304" pitchFamily="18" charset="0"/>
                <a:cs typeface="Times New Roman" panose="02020603050405020304" pitchFamily="18" charset="0"/>
              </a:rPr>
              <a:t>Vīnes valsis</a:t>
            </a:r>
            <a:endParaRPr lang="en-US" sz="3600" b="1" dirty="0">
              <a:solidFill>
                <a:srgbClr val="0070C0"/>
              </a:solidFill>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0C2F40A9-DA4D-BD29-1928-ECB028CC062C}"/>
              </a:ext>
            </a:extLst>
          </p:cNvPr>
          <p:cNvPicPr>
            <a:picLocks noGrp="1" noChangeAspect="1"/>
          </p:cNvPicPr>
          <p:nvPr>
            <p:ph idx="1"/>
          </p:nvPr>
        </p:nvPicPr>
        <p:blipFill>
          <a:blip r:embed="rId2"/>
          <a:stretch>
            <a:fillRect/>
          </a:stretch>
        </p:blipFill>
        <p:spPr>
          <a:xfrm>
            <a:off x="5387788" y="726141"/>
            <a:ext cx="4814047" cy="4993341"/>
          </a:xfrm>
          <a:prstGeom prst="rect">
            <a:avLst/>
          </a:prstGeom>
        </p:spPr>
      </p:pic>
      <p:sp>
        <p:nvSpPr>
          <p:cNvPr id="4" name="Text Placeholder 3">
            <a:extLst>
              <a:ext uri="{FF2B5EF4-FFF2-40B4-BE49-F238E27FC236}">
                <a16:creationId xmlns:a16="http://schemas.microsoft.com/office/drawing/2014/main" id="{ED3AE32C-E352-2187-4163-99D1A88955A1}"/>
              </a:ext>
            </a:extLst>
          </p:cNvPr>
          <p:cNvSpPr>
            <a:spLocks noGrp="1"/>
          </p:cNvSpPr>
          <p:nvPr>
            <p:ph type="body" sz="half" idx="2"/>
          </p:nvPr>
        </p:nvSpPr>
        <p:spPr>
          <a:xfrm>
            <a:off x="677333" y="1170198"/>
            <a:ext cx="4468407" cy="5526437"/>
          </a:xfrm>
        </p:spPr>
        <p:txBody>
          <a:bodyPr>
            <a:noAutofit/>
          </a:bodyPr>
          <a:lstStyle/>
          <a:p>
            <a:r>
              <a:rPr lang="en-US" sz="1800" dirty="0" err="1">
                <a:solidFill>
                  <a:srgbClr val="0070C0"/>
                </a:solidFill>
                <a:latin typeface="Times New Roman" panose="02020603050405020304" pitchFamily="18" charset="0"/>
                <a:cs typeface="Times New Roman" panose="02020603050405020304" pitchFamily="18" charset="0"/>
              </a:rPr>
              <a:t>Vīnes</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valsis</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plašu</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popularitāti</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guva</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tieši</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Austrijas</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pilsētā</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Vīnē</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kur</a:t>
            </a:r>
            <a:r>
              <a:rPr lang="en-US" sz="1800" dirty="0">
                <a:solidFill>
                  <a:srgbClr val="0070C0"/>
                </a:solidFill>
                <a:latin typeface="Times New Roman" panose="02020603050405020304" pitchFamily="18" charset="0"/>
                <a:cs typeface="Times New Roman" panose="02020603050405020304" pitchFamily="18" charset="0"/>
              </a:rPr>
              <a:t> tika </a:t>
            </a:r>
            <a:r>
              <a:rPr lang="en-US" sz="1800" dirty="0" err="1">
                <a:solidFill>
                  <a:srgbClr val="0070C0"/>
                </a:solidFill>
                <a:latin typeface="Times New Roman" panose="02020603050405020304" pitchFamily="18" charset="0"/>
                <a:cs typeface="Times New Roman" panose="02020603050405020304" pitchFamily="18" charset="0"/>
              </a:rPr>
              <a:t>speciāli</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atvērtas</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lielas</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deju</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zāles</a:t>
            </a:r>
            <a:r>
              <a:rPr lang="en-US" sz="1800" dirty="0">
                <a:solidFill>
                  <a:srgbClr val="0070C0"/>
                </a:solidFill>
                <a:latin typeface="Times New Roman" panose="02020603050405020304" pitchFamily="18" charset="0"/>
                <a:cs typeface="Times New Roman" panose="02020603050405020304" pitchFamily="18" charset="0"/>
              </a:rPr>
              <a:t> – </a:t>
            </a:r>
            <a:r>
              <a:rPr lang="en-US" sz="1800" dirty="0" err="1">
                <a:solidFill>
                  <a:srgbClr val="0070C0"/>
                </a:solidFill>
                <a:latin typeface="Times New Roman" panose="02020603050405020304" pitchFamily="18" charset="0"/>
                <a:cs typeface="Times New Roman" panose="02020603050405020304" pitchFamily="18" charset="0"/>
              </a:rPr>
              <a:t>Sperl</a:t>
            </a:r>
            <a:r>
              <a:rPr lang="en-US" sz="1800" dirty="0">
                <a:solidFill>
                  <a:srgbClr val="0070C0"/>
                </a:solidFill>
                <a:latin typeface="Times New Roman" panose="02020603050405020304" pitchFamily="18" charset="0"/>
                <a:cs typeface="Times New Roman" panose="02020603050405020304" pitchFamily="18" charset="0"/>
              </a:rPr>
              <a:t> 1807. </a:t>
            </a:r>
            <a:r>
              <a:rPr lang="en-US" sz="1800" dirty="0" err="1">
                <a:solidFill>
                  <a:srgbClr val="0070C0"/>
                </a:solidFill>
                <a:latin typeface="Times New Roman" panose="02020603050405020304" pitchFamily="18" charset="0"/>
                <a:cs typeface="Times New Roman" panose="02020603050405020304" pitchFamily="18" charset="0"/>
              </a:rPr>
              <a:t>gadā</a:t>
            </a:r>
            <a:r>
              <a:rPr lang="en-US" sz="1800" dirty="0">
                <a:solidFill>
                  <a:srgbClr val="0070C0"/>
                </a:solidFill>
                <a:latin typeface="Times New Roman" panose="02020603050405020304" pitchFamily="18" charset="0"/>
                <a:cs typeface="Times New Roman" panose="02020603050405020304" pitchFamily="18" charset="0"/>
              </a:rPr>
              <a:t> un </a:t>
            </a:r>
            <a:r>
              <a:rPr lang="en-US" sz="1800" dirty="0" err="1">
                <a:solidFill>
                  <a:srgbClr val="0070C0"/>
                </a:solidFill>
                <a:latin typeface="Times New Roman" panose="02020603050405020304" pitchFamily="18" charset="0"/>
                <a:cs typeface="Times New Roman" panose="02020603050405020304" pitchFamily="18" charset="0"/>
              </a:rPr>
              <a:t>Appolo</a:t>
            </a:r>
            <a:r>
              <a:rPr lang="en-US" sz="1800" dirty="0">
                <a:solidFill>
                  <a:srgbClr val="0070C0"/>
                </a:solidFill>
                <a:latin typeface="Times New Roman" panose="02020603050405020304" pitchFamily="18" charset="0"/>
                <a:cs typeface="Times New Roman" panose="02020603050405020304" pitchFamily="18" charset="0"/>
              </a:rPr>
              <a:t> 1808. </a:t>
            </a:r>
            <a:r>
              <a:rPr lang="en-US" sz="1800" dirty="0" err="1">
                <a:solidFill>
                  <a:srgbClr val="0070C0"/>
                </a:solidFill>
                <a:latin typeface="Times New Roman" panose="02020603050405020304" pitchFamily="18" charset="0"/>
                <a:cs typeface="Times New Roman" panose="02020603050405020304" pitchFamily="18" charset="0"/>
              </a:rPr>
              <a:t>gadā</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kur</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dejot</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varēja</a:t>
            </a:r>
            <a:r>
              <a:rPr lang="en-US" sz="1800" dirty="0">
                <a:solidFill>
                  <a:srgbClr val="0070C0"/>
                </a:solidFill>
                <a:latin typeface="Times New Roman" panose="02020603050405020304" pitchFamily="18" charset="0"/>
                <a:cs typeface="Times New Roman" panose="02020603050405020304" pitchFamily="18" charset="0"/>
              </a:rPr>
              <a:t> pat </a:t>
            </a:r>
            <a:r>
              <a:rPr lang="en-US" sz="1800" dirty="0" err="1">
                <a:solidFill>
                  <a:srgbClr val="0070C0"/>
                </a:solidFill>
                <a:latin typeface="Times New Roman" panose="02020603050405020304" pitchFamily="18" charset="0"/>
                <a:cs typeface="Times New Roman" panose="02020603050405020304" pitchFamily="18" charset="0"/>
              </a:rPr>
              <a:t>līdz</a:t>
            </a:r>
            <a:r>
              <a:rPr lang="en-US" sz="1800" dirty="0">
                <a:solidFill>
                  <a:srgbClr val="0070C0"/>
                </a:solidFill>
                <a:latin typeface="Times New Roman" panose="02020603050405020304" pitchFamily="18" charset="0"/>
                <a:cs typeface="Times New Roman" panose="02020603050405020304" pitchFamily="18" charset="0"/>
              </a:rPr>
              <a:t> 3 </a:t>
            </a:r>
            <a:r>
              <a:rPr lang="en-US" sz="1800" dirty="0" err="1">
                <a:solidFill>
                  <a:srgbClr val="0070C0"/>
                </a:solidFill>
                <a:latin typeface="Times New Roman" panose="02020603050405020304" pitchFamily="18" charset="0"/>
                <a:cs typeface="Times New Roman" panose="02020603050405020304" pitchFamily="18" charset="0"/>
              </a:rPr>
              <a:t>tk</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deju</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pāru</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Drīz</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vien</a:t>
            </a:r>
            <a:r>
              <a:rPr lang="en-US" sz="1800" dirty="0">
                <a:solidFill>
                  <a:srgbClr val="0070C0"/>
                </a:solidFill>
                <a:latin typeface="Times New Roman" panose="02020603050405020304" pitchFamily="18" charset="0"/>
                <a:cs typeface="Times New Roman" panose="02020603050405020304" pitchFamily="18" charset="0"/>
              </a:rPr>
              <a:t> 1815. </a:t>
            </a:r>
            <a:r>
              <a:rPr lang="en-US" sz="1800" dirty="0" err="1">
                <a:solidFill>
                  <a:srgbClr val="0070C0"/>
                </a:solidFill>
                <a:latin typeface="Times New Roman" panose="02020603050405020304" pitchFamily="18" charset="0"/>
                <a:cs typeface="Times New Roman" panose="02020603050405020304" pitchFamily="18" charset="0"/>
              </a:rPr>
              <a:t>gadā</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Vīnes</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kongress</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atzina</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Vīnes</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valsi</a:t>
            </a:r>
            <a:r>
              <a:rPr lang="en-US" sz="1800" dirty="0">
                <a:solidFill>
                  <a:srgbClr val="0070C0"/>
                </a:solidFill>
                <a:latin typeface="Times New Roman" panose="02020603050405020304" pitchFamily="18" charset="0"/>
                <a:cs typeface="Times New Roman" panose="02020603050405020304" pitchFamily="18" charset="0"/>
              </a:rPr>
              <a:t> par </a:t>
            </a:r>
            <a:r>
              <a:rPr lang="en-US" sz="1800" dirty="0" err="1">
                <a:solidFill>
                  <a:srgbClr val="0070C0"/>
                </a:solidFill>
                <a:latin typeface="Times New Roman" panose="02020603050405020304" pitchFamily="18" charset="0"/>
                <a:cs typeface="Times New Roman" panose="02020603050405020304" pitchFamily="18" charset="0"/>
              </a:rPr>
              <a:t>sarīkojuma</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deju</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Tieši</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šis</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laika</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posms</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tiek</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uzskatīts</a:t>
            </a:r>
            <a:r>
              <a:rPr lang="en-US" sz="1800" dirty="0">
                <a:solidFill>
                  <a:srgbClr val="0070C0"/>
                </a:solidFill>
                <a:latin typeface="Times New Roman" panose="02020603050405020304" pitchFamily="18" charset="0"/>
                <a:cs typeface="Times New Roman" panose="02020603050405020304" pitchFamily="18" charset="0"/>
              </a:rPr>
              <a:t> par </a:t>
            </a:r>
            <a:r>
              <a:rPr lang="en-US" sz="1800" dirty="0" err="1">
                <a:solidFill>
                  <a:srgbClr val="0070C0"/>
                </a:solidFill>
                <a:latin typeface="Times New Roman" panose="02020603050405020304" pitchFamily="18" charset="0"/>
                <a:cs typeface="Times New Roman" panose="02020603050405020304" pitchFamily="18" charset="0"/>
              </a:rPr>
              <a:t>modernās</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sarīkojuma</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dejas</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rašanās</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brīdi</a:t>
            </a:r>
            <a:r>
              <a:rPr lang="en-US" sz="1800" dirty="0">
                <a:solidFill>
                  <a:srgbClr val="0070C0"/>
                </a:solidFill>
                <a:latin typeface="Times New Roman" panose="02020603050405020304" pitchFamily="18" charset="0"/>
                <a:cs typeface="Times New Roman" panose="02020603050405020304" pitchFamily="18" charset="0"/>
              </a:rPr>
              <a:t>.</a:t>
            </a:r>
          </a:p>
          <a:p>
            <a:r>
              <a:rPr lang="en-US" sz="1800" dirty="0" err="1">
                <a:solidFill>
                  <a:srgbClr val="0070C0"/>
                </a:solidFill>
                <a:latin typeface="Times New Roman" panose="02020603050405020304" pitchFamily="18" charset="0"/>
                <a:cs typeface="Times New Roman" panose="02020603050405020304" pitchFamily="18" charset="0"/>
              </a:rPr>
              <a:t>Mūsdienās</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Vīnes</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valsi</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visā</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pasaulē</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uzskata</a:t>
            </a:r>
            <a:r>
              <a:rPr lang="en-US" sz="1800" dirty="0">
                <a:solidFill>
                  <a:srgbClr val="0070C0"/>
                </a:solidFill>
                <a:latin typeface="Times New Roman" panose="02020603050405020304" pitchFamily="18" charset="0"/>
                <a:cs typeface="Times New Roman" panose="02020603050405020304" pitchFamily="18" charset="0"/>
              </a:rPr>
              <a:t> par </a:t>
            </a:r>
            <a:r>
              <a:rPr lang="en-US" sz="1800" dirty="0" err="1">
                <a:solidFill>
                  <a:srgbClr val="0070C0"/>
                </a:solidFill>
                <a:latin typeface="Times New Roman" panose="02020603050405020304" pitchFamily="18" charset="0"/>
                <a:cs typeface="Times New Roman" panose="02020603050405020304" pitchFamily="18" charset="0"/>
              </a:rPr>
              <a:t>sarīkojumu</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deju</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karali</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tas</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atrodas</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īpašā</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Austrijas</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valsts</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aizgādniecībā</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Austrijas</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vēstniecības</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palīdz</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entuziastiem</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popularizēt</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Vīnes</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valsi</a:t>
            </a:r>
            <a:r>
              <a:rPr lang="en-US" sz="1800" dirty="0">
                <a:solidFill>
                  <a:srgbClr val="0070C0"/>
                </a:solidFill>
                <a:latin typeface="Times New Roman" panose="02020603050405020304" pitchFamily="18" charset="0"/>
                <a:cs typeface="Times New Roman" panose="02020603050405020304" pitchFamily="18" charset="0"/>
              </a:rPr>
              <a:t> un </a:t>
            </a:r>
            <a:r>
              <a:rPr lang="en-US" sz="1800" dirty="0" err="1">
                <a:solidFill>
                  <a:srgbClr val="0070C0"/>
                </a:solidFill>
                <a:latin typeface="Times New Roman" panose="02020603050405020304" pitchFamily="18" charset="0"/>
                <a:cs typeface="Times New Roman" panose="02020603050405020304" pitchFamily="18" charset="0"/>
              </a:rPr>
              <a:t>rīkot</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Vīnes</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valša</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balles</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visā</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pasaulē</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a:solidFill>
                  <a:srgbClr val="0070C0"/>
                </a:solidFill>
                <a:latin typeface="Times New Roman" panose="02020603050405020304" pitchFamily="18" charset="0"/>
                <a:cs typeface="Times New Roman" panose="02020603050405020304" pitchFamily="18" charset="0"/>
                <a:hlinkClick r:id="rId3"/>
              </a:rPr>
              <a:t>https://www.youtube.com/watch?v=qKE-HM4W4j8&amp;list=RDD3rxS4p81v8&amp;index=3</a:t>
            </a:r>
            <a:r>
              <a:rPr lang="lv-LV" sz="1800" dirty="0">
                <a:solidFill>
                  <a:srgbClr val="0070C0"/>
                </a:solidFill>
                <a:latin typeface="Times New Roman" panose="02020603050405020304" pitchFamily="18" charset="0"/>
                <a:cs typeface="Times New Roman" panose="02020603050405020304" pitchFamily="18" charset="0"/>
              </a:rPr>
              <a:t> </a:t>
            </a:r>
            <a:endParaRPr lang="en-US" sz="1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4401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A1660-C593-F5A7-CC94-687A7D456B7B}"/>
              </a:ext>
            </a:extLst>
          </p:cNvPr>
          <p:cNvSpPr>
            <a:spLocks noGrp="1"/>
          </p:cNvSpPr>
          <p:nvPr>
            <p:ph type="title"/>
          </p:nvPr>
        </p:nvSpPr>
        <p:spPr>
          <a:xfrm>
            <a:off x="677334" y="255375"/>
            <a:ext cx="3854528" cy="614201"/>
          </a:xfrm>
        </p:spPr>
        <p:txBody>
          <a:bodyPr>
            <a:normAutofit/>
          </a:bodyPr>
          <a:lstStyle/>
          <a:p>
            <a:pPr algn="ctr"/>
            <a:r>
              <a:rPr lang="lv-LV" sz="3200" b="1" dirty="0">
                <a:solidFill>
                  <a:srgbClr val="0070C0"/>
                </a:solidFill>
                <a:latin typeface="Times New Roman" panose="02020603050405020304" pitchFamily="18" charset="0"/>
                <a:cs typeface="Times New Roman" panose="02020603050405020304" pitchFamily="18" charset="0"/>
              </a:rPr>
              <a:t>Lēnais valsis</a:t>
            </a:r>
            <a:endParaRPr lang="en-US" sz="3200" b="1" dirty="0">
              <a:solidFill>
                <a:srgbClr val="0070C0"/>
              </a:solidFill>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0AF5A27F-EA89-FDAE-D0AA-CF501EC826D6}"/>
              </a:ext>
            </a:extLst>
          </p:cNvPr>
          <p:cNvPicPr>
            <a:picLocks noGrp="1" noChangeAspect="1"/>
          </p:cNvPicPr>
          <p:nvPr>
            <p:ph idx="1"/>
          </p:nvPr>
        </p:nvPicPr>
        <p:blipFill>
          <a:blip r:embed="rId2"/>
          <a:stretch>
            <a:fillRect/>
          </a:stretch>
        </p:blipFill>
        <p:spPr>
          <a:xfrm>
            <a:off x="6096000" y="1165412"/>
            <a:ext cx="5271247" cy="4527176"/>
          </a:xfrm>
          <a:prstGeom prst="rect">
            <a:avLst/>
          </a:prstGeom>
        </p:spPr>
      </p:pic>
      <p:sp>
        <p:nvSpPr>
          <p:cNvPr id="4" name="Text Placeholder 3">
            <a:extLst>
              <a:ext uri="{FF2B5EF4-FFF2-40B4-BE49-F238E27FC236}">
                <a16:creationId xmlns:a16="http://schemas.microsoft.com/office/drawing/2014/main" id="{F62DD905-564A-C5E9-EC5D-67ACE6BC1A5F}"/>
              </a:ext>
            </a:extLst>
          </p:cNvPr>
          <p:cNvSpPr>
            <a:spLocks noGrp="1"/>
          </p:cNvSpPr>
          <p:nvPr>
            <p:ph type="body" sz="half" idx="2"/>
          </p:nvPr>
        </p:nvSpPr>
        <p:spPr>
          <a:xfrm>
            <a:off x="385480" y="959224"/>
            <a:ext cx="4867837" cy="5898776"/>
          </a:xfrm>
        </p:spPr>
        <p:txBody>
          <a:bodyPr>
            <a:noAutofit/>
          </a:bodyPr>
          <a:lstStyle/>
          <a:p>
            <a:r>
              <a:rPr lang="lv-LV" sz="1800" dirty="0">
                <a:solidFill>
                  <a:srgbClr val="0070C0"/>
                </a:solidFill>
                <a:latin typeface="Times New Roman" panose="02020603050405020304" pitchFamily="18" charset="0"/>
                <a:cs typeface="Times New Roman" panose="02020603050405020304" pitchFamily="18" charset="0"/>
              </a:rPr>
              <a:t>Lēnā valša jeb angļu valša pirmsākumi arī meklējami viduslaikos Dienvidvācijas un Alpu reģionā, taču atšķirībā no Vīnes valša, tā temps ir krietni vien lēnāks. Par dejas priekšteci tiek uzskatīts lendlers (vācu Ländler) – vācu un austriešu zemnieku pāru deja. Sākumā lēnais valsis bija tautas deja, kas drīz vien ieguva popularitāti visā Eiropā un pat ārpus tās robežām. Tāpat kā Vīnes valsī, arī lēnajā valsī viens no priekšnosacījumiem ir pozīcija, kādā atrodas abi dejas partneri, respektīvi, vīrietim ir jāpiekļauj roka sievietes viduklim. Laika gaitā šī deja pilnveidojās – no apļveida griezieniem sāka veidoties arī konkrēta kustība uz priekšu. Lēnais valsis savā pašreizējā formā radās tikai 20. gs. 20. gados, bet tā priekštecis elitārajā Londonas Bostona klubā (The Boston Club) dejots jau kopš 1874. gada. Lēnais valsis oficiāli tika atzīts Anglijā 1927. gadā.</a:t>
            </a:r>
            <a:r>
              <a:rPr kumimoji="0" lang="lv-LV" sz="1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lv-LV" sz="1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hlinkClick r:id="rId3"/>
              </a:rPr>
              <a:t>https://www.youtube.com/watch?v=JkhLqxHdD70</a:t>
            </a:r>
            <a:r>
              <a:rPr kumimoji="0" lang="lv-LV" sz="1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endParaRPr lang="en-US" sz="1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9878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97E5C-B277-174C-0970-9BB3E8226889}"/>
              </a:ext>
            </a:extLst>
          </p:cNvPr>
          <p:cNvSpPr>
            <a:spLocks noGrp="1"/>
          </p:cNvSpPr>
          <p:nvPr>
            <p:ph type="title"/>
          </p:nvPr>
        </p:nvSpPr>
        <p:spPr>
          <a:xfrm>
            <a:off x="677334" y="192622"/>
            <a:ext cx="3854528" cy="676954"/>
          </a:xfrm>
        </p:spPr>
        <p:txBody>
          <a:bodyPr>
            <a:normAutofit/>
          </a:bodyPr>
          <a:lstStyle/>
          <a:p>
            <a:pPr algn="ctr"/>
            <a:r>
              <a:rPr lang="lv-LV" sz="3200" b="1" dirty="0">
                <a:solidFill>
                  <a:srgbClr val="0070C0"/>
                </a:solidFill>
                <a:latin typeface="Times New Roman" panose="02020603050405020304" pitchFamily="18" charset="0"/>
                <a:cs typeface="Times New Roman" panose="02020603050405020304" pitchFamily="18" charset="0"/>
              </a:rPr>
              <a:t>Mūsdienas</a:t>
            </a:r>
            <a:endParaRPr lang="en-US" sz="3200" b="1" dirty="0">
              <a:solidFill>
                <a:srgbClr val="0070C0"/>
              </a:solidFill>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A4B1701A-3DDD-0CEE-7428-7723703536B1}"/>
              </a:ext>
            </a:extLst>
          </p:cNvPr>
          <p:cNvPicPr>
            <a:picLocks noGrp="1" noChangeAspect="1"/>
          </p:cNvPicPr>
          <p:nvPr>
            <p:ph idx="1"/>
          </p:nvPr>
        </p:nvPicPr>
        <p:blipFill>
          <a:blip r:embed="rId2"/>
          <a:stretch>
            <a:fillRect/>
          </a:stretch>
        </p:blipFill>
        <p:spPr>
          <a:xfrm>
            <a:off x="5584638" y="633038"/>
            <a:ext cx="1857375" cy="2457450"/>
          </a:xfrm>
          <a:prstGeom prst="rect">
            <a:avLst/>
          </a:prstGeom>
        </p:spPr>
      </p:pic>
      <p:sp>
        <p:nvSpPr>
          <p:cNvPr id="4" name="Text Placeholder 3">
            <a:extLst>
              <a:ext uri="{FF2B5EF4-FFF2-40B4-BE49-F238E27FC236}">
                <a16:creationId xmlns:a16="http://schemas.microsoft.com/office/drawing/2014/main" id="{13B08CA1-5634-4C47-CDFE-D4785AEC87E9}"/>
              </a:ext>
            </a:extLst>
          </p:cNvPr>
          <p:cNvSpPr>
            <a:spLocks noGrp="1"/>
          </p:cNvSpPr>
          <p:nvPr>
            <p:ph type="body" sz="half" idx="2"/>
          </p:nvPr>
        </p:nvSpPr>
        <p:spPr>
          <a:xfrm>
            <a:off x="242046" y="1640540"/>
            <a:ext cx="5056095" cy="5217459"/>
          </a:xfrm>
        </p:spPr>
        <p:txBody>
          <a:bodyPr>
            <a:noAutofit/>
          </a:bodyPr>
          <a:lstStyle/>
          <a:p>
            <a:r>
              <a:rPr lang="lv-LV" sz="1800" dirty="0">
                <a:solidFill>
                  <a:srgbClr val="0070C0"/>
                </a:solidFill>
                <a:latin typeface="Times New Roman" panose="02020603050405020304" pitchFamily="18" charset="0"/>
                <a:cs typeface="Times New Roman" panose="02020603050405020304" pitchFamily="18" charset="0"/>
              </a:rPr>
              <a:t>Mūsdienās valsis ir vispopulārākā sarīkojuma deja. No 19. gs. otrās puses līdz mūsdienām valsis ieņem nozīmīgu vietu arī operā un baletā. Šī vienkāršā, savulaik spožā salonu deja kļuvusi pat par dramatisko izteiksmes līdzekli plašā žanru amplitūdā no kamermūzikas līdz simfoniskajiem opusiem. Darbojas skolas un studijas, kur ikviens var iemācīties valša dejas soļus. Savā 200 gadu pastāvēšanas vēsturē, tas izmainījis dejas pasauli, padarot to skaistāku, dvēseliskāku, liriskāku un atbrīvotāku. Amerikāņu žurnālists un kultūrkritiķis Henrijs Menkens (Henry Louis Mencken) teicis, ka valsis nekad pilnīgi neizies no modes, tas vienmēr ir kaut kur tepat aiz stūra un ik pa laikam atgriežas ar blīkšķi. Tas ir noslēpumains, viltīgs, atbruņojošs un burvīgs – faktiski valsis ir brīnišķīgi nepiedienīgs. </a:t>
            </a:r>
            <a:r>
              <a:rPr lang="lv-LV" sz="1800" dirty="0">
                <a:solidFill>
                  <a:srgbClr val="0070C0"/>
                </a:solidFill>
                <a:latin typeface="Times New Roman" panose="02020603050405020304" pitchFamily="18" charset="0"/>
                <a:cs typeface="Times New Roman" panose="02020603050405020304" pitchFamily="18" charset="0"/>
                <a:hlinkClick r:id="rId3"/>
              </a:rPr>
              <a:t>https://www.youtube.com/watch?v=JoNLswKxeYg</a:t>
            </a:r>
            <a:r>
              <a:rPr lang="lv-LV" sz="1800" dirty="0">
                <a:solidFill>
                  <a:srgbClr val="0070C0"/>
                </a:solidFill>
                <a:latin typeface="Times New Roman" panose="02020603050405020304" pitchFamily="18" charset="0"/>
                <a:cs typeface="Times New Roman" panose="02020603050405020304" pitchFamily="18" charset="0"/>
              </a:rPr>
              <a:t> </a:t>
            </a:r>
            <a:endParaRPr lang="en-US" sz="1800" dirty="0">
              <a:solidFill>
                <a:srgbClr val="0070C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69FBAE9-6AA4-7E91-94B3-E7C4955585A6}"/>
              </a:ext>
            </a:extLst>
          </p:cNvPr>
          <p:cNvPicPr>
            <a:picLocks noChangeAspect="1"/>
          </p:cNvPicPr>
          <p:nvPr/>
        </p:nvPicPr>
        <p:blipFill>
          <a:blip r:embed="rId4"/>
          <a:stretch>
            <a:fillRect/>
          </a:stretch>
        </p:blipFill>
        <p:spPr>
          <a:xfrm>
            <a:off x="8708371" y="555812"/>
            <a:ext cx="2806295" cy="2640666"/>
          </a:xfrm>
          <a:prstGeom prst="rect">
            <a:avLst/>
          </a:prstGeom>
        </p:spPr>
      </p:pic>
      <p:pic>
        <p:nvPicPr>
          <p:cNvPr id="8" name="Picture 7">
            <a:extLst>
              <a:ext uri="{FF2B5EF4-FFF2-40B4-BE49-F238E27FC236}">
                <a16:creationId xmlns:a16="http://schemas.microsoft.com/office/drawing/2014/main" id="{4E32AD82-F9EF-75DE-C504-BB4F52CFB693}"/>
              </a:ext>
            </a:extLst>
          </p:cNvPr>
          <p:cNvPicPr>
            <a:picLocks noChangeAspect="1"/>
          </p:cNvPicPr>
          <p:nvPr/>
        </p:nvPicPr>
        <p:blipFill>
          <a:blip r:embed="rId5"/>
          <a:stretch>
            <a:fillRect/>
          </a:stretch>
        </p:blipFill>
        <p:spPr>
          <a:xfrm>
            <a:off x="9049480" y="3948392"/>
            <a:ext cx="2124075" cy="2152650"/>
          </a:xfrm>
          <a:prstGeom prst="rect">
            <a:avLst/>
          </a:prstGeom>
        </p:spPr>
      </p:pic>
      <p:pic>
        <p:nvPicPr>
          <p:cNvPr id="9" name="Picture 8">
            <a:extLst>
              <a:ext uri="{FF2B5EF4-FFF2-40B4-BE49-F238E27FC236}">
                <a16:creationId xmlns:a16="http://schemas.microsoft.com/office/drawing/2014/main" id="{6B9BB25D-14BA-AFF8-BC3A-D1A4F1B3DF5A}"/>
              </a:ext>
            </a:extLst>
          </p:cNvPr>
          <p:cNvPicPr>
            <a:picLocks noChangeAspect="1"/>
          </p:cNvPicPr>
          <p:nvPr/>
        </p:nvPicPr>
        <p:blipFill>
          <a:blip r:embed="rId6"/>
          <a:stretch>
            <a:fillRect/>
          </a:stretch>
        </p:blipFill>
        <p:spPr>
          <a:xfrm>
            <a:off x="5732508" y="3754626"/>
            <a:ext cx="2290903" cy="2870292"/>
          </a:xfrm>
          <a:prstGeom prst="rect">
            <a:avLst/>
          </a:prstGeom>
        </p:spPr>
      </p:pic>
    </p:spTree>
    <p:extLst>
      <p:ext uri="{BB962C8B-B14F-4D97-AF65-F5344CB8AC3E}">
        <p14:creationId xmlns:p14="http://schemas.microsoft.com/office/powerpoint/2010/main" val="190937175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Valsis</Template>
  <TotalTime>24</TotalTime>
  <Words>876</Words>
  <Application>Microsoft Office PowerPoint</Application>
  <PresentationFormat>Widescreen</PresentationFormat>
  <Paragraphs>15</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Times New Roman</vt:lpstr>
      <vt:lpstr>Trebuchet MS</vt:lpstr>
      <vt:lpstr>Wingdings 3</vt:lpstr>
      <vt:lpstr>Facet</vt:lpstr>
      <vt:lpstr>Valsis</vt:lpstr>
      <vt:lpstr>Valsis</vt:lpstr>
      <vt:lpstr>Valsis</vt:lpstr>
      <vt:lpstr>Vīnes valsis</vt:lpstr>
      <vt:lpstr>Lēnais valsis</vt:lpstr>
      <vt:lpstr>Mūsdienas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Valsis</dc:title>
  <dc:creator>Gunta Bāliņa</dc:creator>
  <cp:lastModifiedBy>Gunta Bāliņa</cp:lastModifiedBy>
  <cp:revision>3</cp:revision>
  <dcterms:created xsi:type="dcterms:W3CDTF">2023-05-04T17:13:26Z</dcterms:created>
  <dcterms:modified xsi:type="dcterms:W3CDTF">2023-05-08T12:41:07Z</dcterms:modified>
</cp:coreProperties>
</file>